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56" r:id="rId2"/>
    <p:sldId id="286" r:id="rId3"/>
    <p:sldId id="328" r:id="rId4"/>
    <p:sldId id="329" r:id="rId5"/>
    <p:sldId id="330" r:id="rId6"/>
    <p:sldId id="331" r:id="rId7"/>
    <p:sldId id="332" r:id="rId8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069" y="1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8894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069" y="8838894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E7D61329-BF62-4C2B-BC1E-8E170F6DC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794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069" y="1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33" y="4419448"/>
            <a:ext cx="5618459" cy="418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8894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069" y="8838894"/>
            <a:ext cx="304228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8" tIns="46633" rIns="93268" bIns="46633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5C461CD6-3F6C-4996-A840-198DA6945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020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61CD6-3F6C-4996-A840-198DA694516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20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627" indent="-2837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4809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8733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2658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82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50506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4430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8354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C6235E7-63FF-4E2E-A6D1-76C6639B9F8A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873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627" indent="-2837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4809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8733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2658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82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50506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4430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8354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C6235E7-63FF-4E2E-A6D1-76C6639B9F8A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111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627" indent="-2837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4809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8733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2658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82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50506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4430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8354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C6235E7-63FF-4E2E-A6D1-76C6639B9F8A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02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61CD6-3F6C-4996-A840-198DA694516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944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627" indent="-2837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4809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8733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2658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82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50506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4430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8354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C6235E7-63FF-4E2E-A6D1-76C6639B9F8A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04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37627" indent="-2837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34809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88733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42658" indent="-2269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96582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50506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04430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58354" indent="-2269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C6235E7-63FF-4E2E-A6D1-76C6639B9F8A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65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9334DC-BA30-44C8-9940-3CB96594B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46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A7757-AAB2-4705-BB05-6B5348200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4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F382-4C0B-43DC-B6E6-7AF7D3E9F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845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147B2-8E2C-49B1-94A2-C4C3C17393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60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076A6-830F-473F-A73E-76CD767D21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53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048E2-A7DD-4305-9B4B-2B8B1B88A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17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F9E05-02B7-4345-BA8A-9B7D785B40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75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F4C6D-F513-4C3F-B0FB-DCA99D35B9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28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F74F0-E9FF-4000-BA13-E2CDF07D3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59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79C3F-C3F7-4AB7-93E4-09DDDAFD3D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28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FAFF1-1C6F-4BF3-8C41-B4E915408C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8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F1D3C-758E-468F-9A24-57D8D8D36D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60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Garamond" pitchFamily="18" charset="0"/>
              </a:defRPr>
            </a:lvl1pPr>
          </a:lstStyle>
          <a:p>
            <a:pPr>
              <a:defRPr/>
            </a:pPr>
            <a:fld id="{3FA3C743-6CB2-4019-BCDC-CA134D04D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7C2223B-E2A2-4CE7-81E1-5DAAEC1FA820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dirty="0" smtClean="0">
                <a:ea typeface="ＭＳ Ｐゴシック" pitchFamily="34" charset="-128"/>
              </a:rPr>
              <a:t>Classified School Employee Week</a:t>
            </a:r>
            <a:br>
              <a:rPr lang="en-US" altLang="en-US" sz="3600" b="1" dirty="0" smtClean="0">
                <a:ea typeface="ＭＳ Ｐゴシック" pitchFamily="34" charset="-128"/>
              </a:rPr>
            </a:br>
            <a:r>
              <a:rPr lang="en-US" altLang="en-US" sz="3200" b="1" dirty="0" smtClean="0">
                <a:ea typeface="ＭＳ Ｐゴシック" pitchFamily="34" charset="-128"/>
              </a:rPr>
              <a:t>May 16-22, 2021</a:t>
            </a:r>
          </a:p>
        </p:txBody>
      </p:sp>
      <p:pic>
        <p:nvPicPr>
          <p:cNvPr id="3077" name="Picture 4" descr="NEW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6" y="4343400"/>
            <a:ext cx="1782369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Image result for seiu logo"/>
          <p:cNvSpPr>
            <a:spLocks noChangeAspect="1" noChangeArrowheads="1"/>
          </p:cNvSpPr>
          <p:nvPr/>
        </p:nvSpPr>
        <p:spPr bwMode="auto">
          <a:xfrm>
            <a:off x="155575" y="-381000"/>
            <a:ext cx="9144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1021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172668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106" y="4297680"/>
            <a:ext cx="1339700" cy="17373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C81E74-F443-4C93-86C9-AB98EA25E477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ea typeface="ＭＳ Ｐゴシック" pitchFamily="34" charset="-128"/>
              </a:rPr>
              <a:t>Celebrating a Tradition of Pride</a:t>
            </a:r>
            <a:endParaRPr lang="en-US" altLang="en-US" sz="3800" b="1" dirty="0" smtClean="0">
              <a:ea typeface="ＭＳ Ｐゴシック" pitchFamily="34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953000"/>
          </a:xfrm>
        </p:spPr>
        <p:txBody>
          <a:bodyPr/>
          <a:lstStyle/>
          <a:p>
            <a:r>
              <a:rPr lang="en-US" sz="2400" dirty="0" smtClean="0"/>
              <a:t>In 1969 - 52 years ago – California Governor </a:t>
            </a:r>
            <a:r>
              <a:rPr lang="en-US" sz="2400" dirty="0"/>
              <a:t>Ronald </a:t>
            </a:r>
            <a:r>
              <a:rPr lang="en-US" sz="2400" dirty="0" smtClean="0"/>
              <a:t>Reagan acknowledged Classified School Employee Week for the first time as a means of recognizing the integral role that classified employees assume in educating students in our state’s public schools.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C81E74-F443-4C93-86C9-AB98EA25E477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ea typeface="ＭＳ Ｐゴシック" pitchFamily="34" charset="-128"/>
              </a:rPr>
              <a:t>Celebrating a Tradition of Pride</a:t>
            </a:r>
            <a:endParaRPr lang="en-US" altLang="en-US" sz="3800" b="1" dirty="0" smtClean="0">
              <a:ea typeface="ＭＳ Ｐゴシック" pitchFamily="34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953000"/>
          </a:xfrm>
        </p:spPr>
        <p:txBody>
          <a:bodyPr/>
          <a:lstStyle/>
          <a:p>
            <a:r>
              <a:rPr lang="en-US" sz="2400" dirty="0" smtClean="0"/>
              <a:t>In 1984, CSEA passed its own original </a:t>
            </a:r>
            <a:r>
              <a:rPr lang="en-US" sz="2400" dirty="0"/>
              <a:t>resolution to establish an official recognition </a:t>
            </a:r>
            <a:r>
              <a:rPr lang="en-US" sz="2400" dirty="0" smtClean="0"/>
              <a:t>week for its members, and that resolution was subsequently adopted by the California state legislature the following year. </a:t>
            </a:r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1986, </a:t>
            </a:r>
            <a:r>
              <a:rPr lang="en-US" sz="2400" dirty="0" smtClean="0"/>
              <a:t>the legislature enacted Senate </a:t>
            </a:r>
            <a:r>
              <a:rPr lang="en-US" sz="2400" dirty="0"/>
              <a:t>Bill </a:t>
            </a:r>
            <a:r>
              <a:rPr lang="en-US" sz="2400" dirty="0" smtClean="0"/>
              <a:t>1552 (sponsored by state Senator Bill Campbell) which permanently codified into law Classified </a:t>
            </a:r>
            <a:r>
              <a:rPr lang="en-US" sz="2400" dirty="0"/>
              <a:t>School Employee Week as an annual week of </a:t>
            </a:r>
            <a:r>
              <a:rPr lang="en-US" sz="2400" dirty="0" smtClean="0"/>
              <a:t>recognition for classified employees.</a:t>
            </a:r>
          </a:p>
          <a:p>
            <a:r>
              <a:rPr lang="en-US" sz="2400" dirty="0" smtClean="0"/>
              <a:t>Education Code 45460 now recognizes the third complete week each May as “Classified School Employee Week”.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04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C81E74-F443-4C93-86C9-AB98EA25E477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pPr algn="ctr" eaLnBrk="1" hangingPunct="1"/>
            <a:r>
              <a:rPr lang="en-US" sz="4000" b="1" dirty="0"/>
              <a:t>Classified School Employees: Everyday Heroes</a:t>
            </a:r>
            <a:endParaRPr lang="en-US" altLang="en-US" sz="3800" b="1" dirty="0" smtClean="0">
              <a:ea typeface="ＭＳ Ｐゴシック" pitchFamily="34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495800"/>
          </a:xfrm>
        </p:spPr>
        <p:txBody>
          <a:bodyPr/>
          <a:lstStyle/>
          <a:p>
            <a:r>
              <a:rPr lang="en-US" sz="2400" dirty="0" smtClean="0"/>
              <a:t>Classified School Employee Week is </a:t>
            </a:r>
            <a:r>
              <a:rPr lang="en-US" sz="2400" dirty="0"/>
              <a:t>dedicated to recognizing the important and unique contributions </a:t>
            </a:r>
            <a:r>
              <a:rPr lang="en-US" sz="2400" dirty="0" smtClean="0"/>
              <a:t>that classified employees make in the educational experiences and achievement of students in California. </a:t>
            </a:r>
          </a:p>
          <a:p>
            <a:r>
              <a:rPr lang="en-US" sz="2400" dirty="0" smtClean="0"/>
              <a:t>From Senator William Campbell: </a:t>
            </a:r>
            <a:r>
              <a:rPr lang="en-US" sz="2400" dirty="0"/>
              <a:t>“I urge all citizens </a:t>
            </a:r>
            <a:r>
              <a:rPr lang="en-US" sz="2400" dirty="0" smtClean="0"/>
              <a:t>to </a:t>
            </a:r>
            <a:r>
              <a:rPr lang="en-US" sz="2400" dirty="0"/>
              <a:t>take time out and to think about </a:t>
            </a:r>
            <a:r>
              <a:rPr lang="en-US" sz="2400" dirty="0" smtClean="0"/>
              <a:t>their school </a:t>
            </a:r>
            <a:r>
              <a:rPr lang="en-US" sz="2400" dirty="0"/>
              <a:t>days and recall the efforts of the bus drivers, secretaries, custodians and all the other classified staff they met and knew. As much as any other group of employees, </a:t>
            </a:r>
            <a:r>
              <a:rPr lang="en-US" sz="2400" dirty="0" smtClean="0"/>
              <a:t>classified </a:t>
            </a:r>
            <a:r>
              <a:rPr lang="en-US" sz="2400" dirty="0"/>
              <a:t>school staff </a:t>
            </a:r>
            <a:r>
              <a:rPr lang="en-US" sz="2400" dirty="0" smtClean="0"/>
              <a:t>are valued and </a:t>
            </a:r>
            <a:r>
              <a:rPr lang="en-US" sz="2400" dirty="0"/>
              <a:t>their work is vital to our children’s success</a:t>
            </a:r>
            <a:r>
              <a:rPr lang="en-US" sz="2400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034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7C2223B-E2A2-4CE7-81E1-5DAAEC1FA820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dirty="0" smtClean="0">
                <a:ea typeface="ＭＳ Ｐゴシック" pitchFamily="34" charset="-128"/>
              </a:rPr>
              <a:t>Day of the Teacher</a:t>
            </a:r>
            <a:br>
              <a:rPr lang="en-US" altLang="en-US" sz="3600" b="1" dirty="0" smtClean="0">
                <a:ea typeface="ＭＳ Ｐゴシック" pitchFamily="34" charset="-128"/>
              </a:rPr>
            </a:br>
            <a:r>
              <a:rPr lang="en-US" altLang="en-US" sz="3200" b="1" dirty="0" smtClean="0">
                <a:ea typeface="ＭＳ Ｐゴシック" pitchFamily="34" charset="-128"/>
              </a:rPr>
              <a:t>May 12, 2021</a:t>
            </a:r>
          </a:p>
        </p:txBody>
      </p:sp>
      <p:pic>
        <p:nvPicPr>
          <p:cNvPr id="3077" name="Picture 4" descr="NEW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6" y="4343400"/>
            <a:ext cx="1782369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Image result for seiu logo"/>
          <p:cNvSpPr>
            <a:spLocks noChangeAspect="1" noChangeArrowheads="1"/>
          </p:cNvSpPr>
          <p:nvPr/>
        </p:nvSpPr>
        <p:spPr bwMode="auto">
          <a:xfrm>
            <a:off x="155575" y="-381000"/>
            <a:ext cx="9144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69" y="4526280"/>
            <a:ext cx="1920240" cy="12801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612" y="4297680"/>
            <a:ext cx="191292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20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C81E74-F443-4C93-86C9-AB98EA25E477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ctr" eaLnBrk="1" hangingPunct="1"/>
            <a:r>
              <a:rPr lang="en-US" altLang="en-US" sz="4000" b="1" dirty="0" smtClean="0">
                <a:ea typeface="ＭＳ Ｐゴシック" pitchFamily="34" charset="-128"/>
              </a:rPr>
              <a:t>History</a:t>
            </a:r>
            <a:endParaRPr lang="en-US" altLang="en-US" sz="3800" b="1" dirty="0" smtClean="0">
              <a:ea typeface="ＭＳ Ｐゴシック" pitchFamily="34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953000"/>
          </a:xfrm>
        </p:spPr>
        <p:txBody>
          <a:bodyPr/>
          <a:lstStyle/>
          <a:p>
            <a:r>
              <a:rPr lang="en-US" sz="2400" dirty="0" smtClean="0"/>
              <a:t>Day </a:t>
            </a:r>
            <a:r>
              <a:rPr lang="en-US" sz="2400" dirty="0"/>
              <a:t>of the Teacher </a:t>
            </a:r>
            <a:r>
              <a:rPr lang="en-US" sz="2400" dirty="0" smtClean="0"/>
              <a:t>was originally patterned </a:t>
            </a:r>
            <a:r>
              <a:rPr lang="en-US" sz="2400" dirty="0"/>
              <a:t>after the celebration of the traditional “El Dia del Maestro,” which </a:t>
            </a:r>
            <a:r>
              <a:rPr lang="en-US" sz="2400" dirty="0" smtClean="0"/>
              <a:t>was long </a:t>
            </a:r>
            <a:r>
              <a:rPr lang="en-US" sz="2400" dirty="0"/>
              <a:t>observed in Mexico and </a:t>
            </a:r>
            <a:r>
              <a:rPr lang="en-US" sz="2400" dirty="0" smtClean="0"/>
              <a:t>in Latin American countries as a way of honoring teachers. </a:t>
            </a:r>
          </a:p>
          <a:p>
            <a:r>
              <a:rPr lang="en-US" sz="2400" dirty="0" smtClean="0"/>
              <a:t>California’s </a:t>
            </a:r>
            <a:r>
              <a:rPr lang="en-US" sz="2400" dirty="0"/>
              <a:t>Day of the Teacher </a:t>
            </a:r>
            <a:r>
              <a:rPr lang="en-US" sz="2400" dirty="0" smtClean="0"/>
              <a:t>arose </a:t>
            </a:r>
            <a:r>
              <a:rPr lang="en-US" sz="2400" dirty="0"/>
              <a:t>out of legislation </a:t>
            </a:r>
            <a:r>
              <a:rPr lang="en-US" sz="2400" dirty="0" smtClean="0"/>
              <a:t>that was co-sponsored </a:t>
            </a:r>
            <a:r>
              <a:rPr lang="en-US" sz="2400" dirty="0"/>
              <a:t>by CTA and the Association of Mexican American Educators in 1982. Since then, </a:t>
            </a:r>
            <a:r>
              <a:rPr lang="en-US" sz="2400" dirty="0" smtClean="0"/>
              <a:t>this annual event has been aimed at honoring instructional excellence </a:t>
            </a:r>
            <a:r>
              <a:rPr lang="en-US" sz="2400" dirty="0"/>
              <a:t>in our public schools, community </a:t>
            </a:r>
            <a:r>
              <a:rPr lang="en-US" sz="2400" dirty="0" smtClean="0"/>
              <a:t>colleges, </a:t>
            </a:r>
            <a:r>
              <a:rPr lang="en-US" sz="2400" dirty="0"/>
              <a:t>and universities. </a:t>
            </a:r>
          </a:p>
        </p:txBody>
      </p:sp>
    </p:spTree>
    <p:extLst>
      <p:ext uri="{BB962C8B-B14F-4D97-AF65-F5344CB8AC3E}">
        <p14:creationId xmlns:p14="http://schemas.microsoft.com/office/powerpoint/2010/main" val="29339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EC81E74-F443-4C93-86C9-AB98EA25E477}" type="slidenum">
              <a:rPr lang="en-US" altLang="en-US" sz="1200">
                <a:latin typeface="Garamond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algn="ctr"/>
            <a:r>
              <a:rPr lang="en-US" sz="4000" b="1" dirty="0" smtClean="0"/>
              <a:t>Leaders </a:t>
            </a:r>
            <a:r>
              <a:rPr lang="en-US" sz="4000" b="1" dirty="0"/>
              <a:t>of Learning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953000"/>
          </a:xfrm>
        </p:spPr>
        <p:txBody>
          <a:bodyPr/>
          <a:lstStyle/>
          <a:p>
            <a:r>
              <a:rPr lang="en-US" sz="2400" dirty="0" smtClean="0"/>
              <a:t>The role of teachers in educating students and improving schools is continually changing and evolving. 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hat teachers do is an </a:t>
            </a:r>
            <a:r>
              <a:rPr lang="en-US" sz="2400" i="1" dirty="0" smtClean="0"/>
              <a:t>art</a:t>
            </a:r>
            <a:r>
              <a:rPr lang="en-US" sz="2400" dirty="0" smtClean="0"/>
              <a:t> as much as it is a </a:t>
            </a:r>
            <a:r>
              <a:rPr lang="en-US" sz="2400" i="1" dirty="0" smtClean="0"/>
              <a:t>science </a:t>
            </a:r>
            <a:r>
              <a:rPr lang="en-US" sz="2400" dirty="0" smtClean="0"/>
              <a:t>- and it reflects far more than any set of metrics can indicate.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best teachers </a:t>
            </a:r>
            <a:r>
              <a:rPr lang="en-US" sz="2400" dirty="0" smtClean="0"/>
              <a:t>understand, adapt, and respond to their students’ strengths and needs and reach students at a very deep and often personal level.</a:t>
            </a:r>
          </a:p>
          <a:p>
            <a:r>
              <a:rPr lang="en-US" sz="2400" dirty="0"/>
              <a:t>Real </a:t>
            </a:r>
            <a:r>
              <a:rPr lang="en-US" sz="2400" dirty="0" smtClean="0"/>
              <a:t>educational </a:t>
            </a:r>
            <a:r>
              <a:rPr lang="en-US" sz="2400" dirty="0"/>
              <a:t>improvement </a:t>
            </a:r>
            <a:r>
              <a:rPr lang="en-US" sz="2400" dirty="0" smtClean="0"/>
              <a:t>builds and capitalizes </a:t>
            </a:r>
            <a:r>
              <a:rPr lang="en-US" sz="2400" dirty="0"/>
              <a:t>on the </a:t>
            </a:r>
            <a:r>
              <a:rPr lang="en-US" sz="2400" dirty="0" smtClean="0"/>
              <a:t>diverse and deep pool </a:t>
            </a:r>
            <a:r>
              <a:rPr lang="en-US" sz="2400" dirty="0"/>
              <a:t>of </a:t>
            </a:r>
            <a:r>
              <a:rPr lang="en-US" sz="2400" dirty="0" smtClean="0"/>
              <a:t>professional talent that California </a:t>
            </a:r>
            <a:r>
              <a:rPr lang="en-US" sz="2400" dirty="0"/>
              <a:t>has in </a:t>
            </a:r>
            <a:r>
              <a:rPr lang="en-US" sz="2400" dirty="0" smtClean="0"/>
              <a:t>its classrooms today.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315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2312</TotalTime>
  <Words>446</Words>
  <Application>Microsoft Office PowerPoint</Application>
  <PresentationFormat>On-screen Show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Garamond</vt:lpstr>
      <vt:lpstr>Wingdings</vt:lpstr>
      <vt:lpstr>Edge</vt:lpstr>
      <vt:lpstr>Classified School Employee Week May 16-22, 2021</vt:lpstr>
      <vt:lpstr>Celebrating a Tradition of Pride</vt:lpstr>
      <vt:lpstr>Celebrating a Tradition of Pride</vt:lpstr>
      <vt:lpstr>Classified School Employees: Everyday Heroes</vt:lpstr>
      <vt:lpstr>Day of the Teacher May 12, 2021</vt:lpstr>
      <vt:lpstr>History</vt:lpstr>
      <vt:lpstr>Leaders of Learning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Prospective Board Member Workshop</dc:title>
  <dc:creator>Ginny Haddad</dc:creator>
  <cp:lastModifiedBy>Fischer, Cindy [EC]</cp:lastModifiedBy>
  <cp:revision>167</cp:revision>
  <cp:lastPrinted>2016-04-21T16:53:21Z</cp:lastPrinted>
  <dcterms:created xsi:type="dcterms:W3CDTF">2008-12-29T16:03:22Z</dcterms:created>
  <dcterms:modified xsi:type="dcterms:W3CDTF">2021-05-04T19:25:59Z</dcterms:modified>
</cp:coreProperties>
</file>